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21"/>
  </p:notesMasterIdLst>
  <p:sldIdLst>
    <p:sldId id="259" r:id="rId2"/>
    <p:sldId id="305" r:id="rId3"/>
    <p:sldId id="308" r:id="rId4"/>
    <p:sldId id="306" r:id="rId5"/>
    <p:sldId id="304" r:id="rId6"/>
    <p:sldId id="311" r:id="rId7"/>
    <p:sldId id="313" r:id="rId8"/>
    <p:sldId id="314" r:id="rId9"/>
    <p:sldId id="315" r:id="rId10"/>
    <p:sldId id="319" r:id="rId11"/>
    <p:sldId id="321" r:id="rId12"/>
    <p:sldId id="287" r:id="rId13"/>
    <p:sldId id="318" r:id="rId14"/>
    <p:sldId id="312" r:id="rId15"/>
    <p:sldId id="316" r:id="rId16"/>
    <p:sldId id="317" r:id="rId17"/>
    <p:sldId id="310" r:id="rId18"/>
    <p:sldId id="309" r:id="rId19"/>
    <p:sldId id="264" r:id="rId2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17C30"/>
    <a:srgbClr val="EEEEEE"/>
    <a:srgbClr val="ECECEC"/>
    <a:srgbClr val="24292E"/>
    <a:srgbClr val="050203"/>
    <a:srgbClr val="030102"/>
    <a:srgbClr val="010101"/>
    <a:srgbClr val="252524"/>
    <a:srgbClr val="3079BC"/>
    <a:srgbClr val="3378B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517" autoAdjust="0"/>
    <p:restoredTop sz="94721"/>
  </p:normalViewPr>
  <p:slideViewPr>
    <p:cSldViewPr snapToGrid="0" snapToObjects="1">
      <p:cViewPr>
        <p:scale>
          <a:sx n="95" d="100"/>
          <a:sy n="95" d="100"/>
        </p:scale>
        <p:origin x="840" y="6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26" Type="http://schemas.microsoft.com/office/2015/10/relationships/revisionInfo" Target="revisionInfo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28440A-FB2A-8241-8298-38A26AE17491}" type="datetimeFigureOut">
              <a:rPr lang="en-US" smtClean="0"/>
              <a:t>7/14/17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EA9BD5-D00A-064D-A109-2BDEBC314D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8218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EA9BD5-D00A-064D-A109-2BDEBC314DB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0830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EA9BD5-D00A-064D-A109-2BDEBC314DB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8008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917965"/>
            <a:ext cx="77724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>
                <a:solidFill>
                  <a:srgbClr val="555555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aseline="0">
                <a:solidFill>
                  <a:srgbClr val="00000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Presenter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4" hasCustomPrompt="1"/>
          </p:nvPr>
        </p:nvSpPr>
        <p:spPr>
          <a:xfrm>
            <a:off x="1143000" y="5839789"/>
            <a:ext cx="6858000" cy="43964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Venue | Date</a:t>
            </a:r>
          </a:p>
        </p:txBody>
      </p:sp>
    </p:spTree>
    <p:extLst>
      <p:ext uri="{BB962C8B-B14F-4D97-AF65-F5344CB8AC3E}">
        <p14:creationId xmlns:p14="http://schemas.microsoft.com/office/powerpoint/2010/main" val="8333287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-4151"/>
            <a:ext cx="7886700" cy="934670"/>
          </a:xfrm>
          <a:prstGeom prst="rect">
            <a:avLst/>
          </a:prstGeom>
        </p:spPr>
        <p:txBody>
          <a:bodyPr anchor="ctr"/>
          <a:lstStyle>
            <a:lvl1pPr>
              <a:defRPr sz="3600" b="1">
                <a:solidFill>
                  <a:schemeClr val="accent1">
                    <a:lumMod val="75000"/>
                  </a:schemeClr>
                </a:solidFill>
                <a:latin typeface="Helvetica Neue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28650" y="1133475"/>
            <a:ext cx="7886700" cy="5043488"/>
          </a:xfrm>
          <a:prstGeom prst="rect">
            <a:avLst/>
          </a:prstGeom>
        </p:spPr>
        <p:txBody>
          <a:bodyPr/>
          <a:lstStyle>
            <a:lvl1pPr marL="285750" indent="-285750">
              <a:buClr>
                <a:schemeClr val="tx2">
                  <a:lumMod val="75000"/>
                </a:schemeClr>
              </a:buClr>
              <a:buFont typeface="Wingdings" charset="2"/>
              <a:buChar char="§"/>
              <a:defRPr>
                <a:solidFill>
                  <a:schemeClr val="bg2">
                    <a:lumMod val="10000"/>
                  </a:schemeClr>
                </a:solidFill>
              </a:defRPr>
            </a:lvl1pPr>
            <a:lvl2pPr marL="685800" indent="-228600">
              <a:buClr>
                <a:schemeClr val="tx2">
                  <a:lumMod val="75000"/>
                </a:schemeClr>
              </a:buClr>
              <a:buFont typeface="Wingdings" charset="2"/>
              <a:buChar char="§"/>
              <a:defRPr sz="2400">
                <a:solidFill>
                  <a:schemeClr val="bg2">
                    <a:lumMod val="10000"/>
                  </a:schemeClr>
                </a:solidFill>
              </a:defRPr>
            </a:lvl2pPr>
            <a:lvl3pPr marL="1143000" indent="-228600">
              <a:buClr>
                <a:schemeClr val="tx2">
                  <a:lumMod val="75000"/>
                </a:schemeClr>
              </a:buClr>
              <a:buFont typeface="Wingdings" charset="2"/>
              <a:buChar char="§"/>
              <a:defRPr>
                <a:solidFill>
                  <a:schemeClr val="bg2">
                    <a:lumMod val="10000"/>
                  </a:schemeClr>
                </a:solidFill>
              </a:defRPr>
            </a:lvl3pPr>
            <a:lvl4pPr marL="1600200" indent="-228600">
              <a:buClr>
                <a:schemeClr val="tx2">
                  <a:lumMod val="75000"/>
                </a:schemeClr>
              </a:buClr>
              <a:buFont typeface="Wingdings" charset="2"/>
              <a:buChar char="§"/>
              <a:defRPr>
                <a:solidFill>
                  <a:schemeClr val="bg2">
                    <a:lumMod val="10000"/>
                  </a:schemeClr>
                </a:solidFill>
              </a:defRPr>
            </a:lvl4pPr>
            <a:lvl5pPr marL="2057400" indent="-228600">
              <a:buClr>
                <a:schemeClr val="tx2">
                  <a:lumMod val="75000"/>
                </a:schemeClr>
              </a:buClr>
              <a:buFont typeface="Wingdings" charset="2"/>
              <a:buChar char="§"/>
              <a:defRPr>
                <a:solidFill>
                  <a:schemeClr val="bg2">
                    <a:lumMod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6340983"/>
            <a:ext cx="9144000" cy="0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40983"/>
            <a:ext cx="2057400" cy="51701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>
                    <a:lumMod val="10000"/>
                  </a:schemeClr>
                </a:solidFill>
              </a:defRPr>
            </a:lvl1pPr>
          </a:lstStyle>
          <a:p>
            <a:fld id="{B43BA642-7F15-184F-939E-4070E0E5D9B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0"/>
          </p:nvPr>
        </p:nvSpPr>
        <p:spPr>
          <a:xfrm>
            <a:off x="628650" y="6340983"/>
            <a:ext cx="3086100" cy="517017"/>
          </a:xfrm>
          <a:prstGeom prst="rect">
            <a:avLst/>
          </a:prstGeom>
        </p:spPr>
        <p:txBody>
          <a:bodyPr anchor="ctr"/>
          <a:lstStyle>
            <a:lvl1pPr>
              <a:defRPr sz="1200"/>
            </a:lvl1pPr>
          </a:lstStyle>
          <a:p>
            <a:r>
              <a:rPr lang="en-US"/>
              <a:t>GNU Radio Workshop // SDR Academy</a:t>
            </a:r>
            <a:endParaRPr lang="en-US" dirty="0"/>
          </a:p>
        </p:txBody>
      </p:sp>
      <p:cxnSp>
        <p:nvCxnSpPr>
          <p:cNvPr id="5" name="Gerader Verbinder 4"/>
          <p:cNvCxnSpPr/>
          <p:nvPr userDrawn="1"/>
        </p:nvCxnSpPr>
        <p:spPr>
          <a:xfrm>
            <a:off x="0" y="955919"/>
            <a:ext cx="9144000" cy="0"/>
          </a:xfrm>
          <a:prstGeom prst="line">
            <a:avLst/>
          </a:prstGeom>
          <a:ln w="254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49517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24600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40983"/>
            <a:ext cx="2057400" cy="51701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>
                    <a:lumMod val="10000"/>
                  </a:schemeClr>
                </a:solidFill>
              </a:defRPr>
            </a:lvl1pPr>
          </a:lstStyle>
          <a:p>
            <a:fld id="{B43BA642-7F15-184F-939E-4070E0E5D9B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10406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422367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BBBBBB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BBBBBB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BBBBBB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BBBBBB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BBBBBB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BBBBBB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Relationship Id="rId3" Type="http://schemas.openxmlformats.org/officeDocument/2006/relationships/image" Target="../media/image13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20.png"/><Relationship Id="rId8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eg"/><Relationship Id="rId3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-1"/>
            <a:ext cx="9144000" cy="265471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744794" y="0"/>
            <a:ext cx="7772400" cy="2654709"/>
          </a:xfrm>
        </p:spPr>
        <p:txBody>
          <a:bodyPr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5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GNU Radio Workshop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201994" y="2690127"/>
            <a:ext cx="6858000" cy="1705931"/>
          </a:xfrm>
        </p:spPr>
        <p:txBody>
          <a:bodyPr anchor="ctr">
            <a:normAutofit/>
          </a:bodyPr>
          <a:lstStyle/>
          <a:p>
            <a:r>
              <a:rPr lang="en-US" sz="3200" dirty="0">
                <a:solidFill>
                  <a:srgbClr val="006DB6"/>
                </a:solidFill>
                <a:latin typeface="Helvetica Neue" charset="0"/>
                <a:ea typeface="Helvetica Neue" charset="0"/>
                <a:cs typeface="Helvetica Neue" charset="0"/>
              </a:rPr>
              <a:t>Marcus M</a:t>
            </a:r>
            <a:r>
              <a:rPr lang="de-DE" sz="3200" dirty="0" err="1">
                <a:solidFill>
                  <a:srgbClr val="006DB6"/>
                </a:solidFill>
                <a:latin typeface="Helvetica Neue" charset="0"/>
                <a:ea typeface="Helvetica Neue" charset="0"/>
                <a:cs typeface="Helvetica Neue" charset="0"/>
              </a:rPr>
              <a:t>üller</a:t>
            </a:r>
            <a:r>
              <a:rPr lang="de-DE" sz="3200" dirty="0">
                <a:solidFill>
                  <a:srgbClr val="006DB6"/>
                </a:solidFill>
                <a:latin typeface="Helvetica Neue" charset="0"/>
                <a:ea typeface="Helvetica Neue" charset="0"/>
                <a:cs typeface="Helvetica Neue" charset="0"/>
              </a:rPr>
              <a:t> and </a:t>
            </a:r>
            <a:r>
              <a:rPr lang="en-US" sz="3200" dirty="0">
                <a:solidFill>
                  <a:srgbClr val="006DB6"/>
                </a:solidFill>
                <a:latin typeface="Helvetica Neue" charset="0"/>
                <a:ea typeface="Helvetica Neue" charset="0"/>
                <a:cs typeface="Helvetica Neue" charset="0"/>
              </a:rPr>
              <a:t>Bastian Bloessl</a:t>
            </a:r>
          </a:p>
        </p:txBody>
      </p:sp>
      <p:sp>
        <p:nvSpPr>
          <p:cNvPr id="27" name="Text Placeholder 26"/>
          <p:cNvSpPr>
            <a:spLocks noGrp="1"/>
          </p:cNvSpPr>
          <p:nvPr>
            <p:ph type="body" sz="quarter" idx="14"/>
          </p:nvPr>
        </p:nvSpPr>
        <p:spPr>
          <a:xfrm>
            <a:off x="1143000" y="5619135"/>
            <a:ext cx="6858000" cy="123886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500" dirty="0">
                <a:latin typeface="Helvetica Neue"/>
              </a:rPr>
              <a:t>July 2017 ▪  HAMRADIO  ▪  SDR Academy ▪  Friedrichshafen, Germany</a:t>
            </a:r>
          </a:p>
        </p:txBody>
      </p:sp>
      <p:cxnSp>
        <p:nvCxnSpPr>
          <p:cNvPr id="30" name="Straight Connector 29"/>
          <p:cNvCxnSpPr/>
          <p:nvPr/>
        </p:nvCxnSpPr>
        <p:spPr>
          <a:xfrm>
            <a:off x="0" y="2654709"/>
            <a:ext cx="9144000" cy="0"/>
          </a:xfrm>
          <a:prstGeom prst="line">
            <a:avLst/>
          </a:prstGeom>
          <a:ln w="254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rafik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52500" y="4507861"/>
            <a:ext cx="10096500" cy="1214969"/>
          </a:xfrm>
          <a:prstGeom prst="rect">
            <a:avLst/>
          </a:prstGeom>
        </p:spPr>
      </p:pic>
      <p:sp>
        <p:nvSpPr>
          <p:cNvPr id="2" name="AutoShape 2" descr="Image result for cc by 4.0">
            <a:extLst>
              <a:ext uri="{FF2B5EF4-FFF2-40B4-BE49-F238E27FC236}">
                <a16:creationId xmlns:a16="http://schemas.microsoft.com/office/drawing/2014/main" xmlns="" id="{31F4369F-A585-4362-9582-26E7A89B8E5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-1558413" y="2654709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xmlns="" id="{C4CED314-8F5B-4687-A0F3-64701EB0113E}"/>
              </a:ext>
            </a:extLst>
          </p:cNvPr>
          <p:cNvGrpSpPr/>
          <p:nvPr/>
        </p:nvGrpSpPr>
        <p:grpSpPr>
          <a:xfrm>
            <a:off x="7718137" y="125249"/>
            <a:ext cx="1279294" cy="447594"/>
            <a:chOff x="7718137" y="184241"/>
            <a:chExt cx="1279294" cy="447594"/>
          </a:xfrm>
        </p:grpSpPr>
        <p:pic>
          <p:nvPicPr>
            <p:cNvPr id="12" name="Picture 8" descr="http://creativecommons.org.nz/wp-content/uploads/2012/05/by.png">
              <a:extLst>
                <a:ext uri="{FF2B5EF4-FFF2-40B4-BE49-F238E27FC236}">
                  <a16:creationId xmlns:a16="http://schemas.microsoft.com/office/drawing/2014/main" xmlns="" id="{6EC080C3-842A-40FA-9B84-A2F77A29205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18137" y="184241"/>
              <a:ext cx="1279294" cy="44759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xmlns="" id="{DE738DEE-FB61-47B3-92B2-D8EF00F75EF6}"/>
                </a:ext>
              </a:extLst>
            </p:cNvPr>
            <p:cNvSpPr/>
            <p:nvPr/>
          </p:nvSpPr>
          <p:spPr>
            <a:xfrm>
              <a:off x="7718137" y="184241"/>
              <a:ext cx="1279294" cy="447594"/>
            </a:xfrm>
            <a:prstGeom prst="rect">
              <a:avLst/>
            </a:pr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20627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F99A035F-3DDC-4ED6-B42E-FFDACF710E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202083"/>
            <a:ext cx="2057400" cy="517018"/>
          </a:xfrm>
        </p:spPr>
        <p:txBody>
          <a:bodyPr/>
          <a:lstStyle/>
          <a:p>
            <a:fld id="{B43BA642-7F15-184F-939E-4070E0E5D9B5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14C6B0C5-9531-4720-82FF-A173BB7D86F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628650" y="6202083"/>
            <a:ext cx="3086100" cy="517017"/>
          </a:xfrm>
        </p:spPr>
        <p:txBody>
          <a:bodyPr/>
          <a:lstStyle/>
          <a:p>
            <a:r>
              <a:rPr lang="en-US" dirty="0"/>
              <a:t>GNU Radio Workshop // SDR Academy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C77DD7C3-8B19-469D-B9E3-9235A7723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GNU Radio Companion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64879"/>
            <a:ext cx="9144000" cy="5454221"/>
          </a:xfrm>
        </p:spPr>
      </p:pic>
      <p:sp>
        <p:nvSpPr>
          <p:cNvPr id="8" name="Rounded Rectangle 7"/>
          <p:cNvSpPr/>
          <p:nvPr/>
        </p:nvSpPr>
        <p:spPr>
          <a:xfrm>
            <a:off x="6906638" y="1125696"/>
            <a:ext cx="2237363" cy="680936"/>
          </a:xfrm>
          <a:prstGeom prst="roundRect">
            <a:avLst/>
          </a:prstGeom>
          <a:solidFill>
            <a:srgbClr val="010101">
              <a:alpha val="7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Block Library</a:t>
            </a:r>
            <a:endParaRPr lang="en-US" sz="2400" dirty="0"/>
          </a:p>
        </p:txBody>
      </p:sp>
      <p:sp>
        <p:nvSpPr>
          <p:cNvPr id="9" name="Rounded Rectangle 8"/>
          <p:cNvSpPr/>
          <p:nvPr/>
        </p:nvSpPr>
        <p:spPr>
          <a:xfrm>
            <a:off x="1477387" y="1731807"/>
            <a:ext cx="2569319" cy="680936"/>
          </a:xfrm>
          <a:prstGeom prst="roundRect">
            <a:avLst/>
          </a:prstGeom>
          <a:solidFill>
            <a:srgbClr val="010101">
              <a:alpha val="7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Edit </a:t>
            </a:r>
            <a:r>
              <a:rPr lang="en-US" sz="2400" dirty="0" err="1" smtClean="0"/>
              <a:t>Flowgraph</a:t>
            </a:r>
            <a:endParaRPr lang="en-US" sz="2400" dirty="0"/>
          </a:p>
        </p:txBody>
      </p:sp>
      <p:sp>
        <p:nvSpPr>
          <p:cNvPr id="10" name="Rounded Rectangle 9"/>
          <p:cNvSpPr/>
          <p:nvPr/>
        </p:nvSpPr>
        <p:spPr>
          <a:xfrm>
            <a:off x="742949" y="5728823"/>
            <a:ext cx="2569319" cy="680936"/>
          </a:xfrm>
          <a:prstGeom prst="roundRect">
            <a:avLst/>
          </a:prstGeom>
          <a:solidFill>
            <a:srgbClr val="010101">
              <a:alpha val="7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mtClean="0"/>
              <a:t>Console</a:t>
            </a:r>
            <a:endParaRPr lang="en-US" sz="2400" dirty="0"/>
          </a:p>
        </p:txBody>
      </p:sp>
      <p:sp>
        <p:nvSpPr>
          <p:cNvPr id="11" name="Rounded Rectangle 10"/>
          <p:cNvSpPr/>
          <p:nvPr/>
        </p:nvSpPr>
        <p:spPr>
          <a:xfrm>
            <a:off x="4181676" y="5728823"/>
            <a:ext cx="2569319" cy="680936"/>
          </a:xfrm>
          <a:prstGeom prst="roundRect">
            <a:avLst/>
          </a:prstGeom>
          <a:solidFill>
            <a:srgbClr val="010101">
              <a:alpha val="7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mtClean="0"/>
              <a:t>Variables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30187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D61511D-03E8-4AC1-8289-6D1ADA806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GUI Output and Instrumentation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883AE588-632F-4A0F-83D9-5DCC5CF662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3BA642-7F15-184F-939E-4070E0E5D9B5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5C3D59F5-AF6E-4BA6-B1E9-E6F8C2CD8F7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GNU Radio Workshop // SDR Academy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t="1" b="9439"/>
          <a:stretch/>
        </p:blipFill>
        <p:spPr>
          <a:xfrm>
            <a:off x="4656402" y="1090807"/>
            <a:ext cx="4478244" cy="508988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90806"/>
            <a:ext cx="4556801" cy="5089889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4556801" y="930519"/>
            <a:ext cx="1" cy="5410464"/>
          </a:xfrm>
          <a:prstGeom prst="line">
            <a:avLst/>
          </a:prstGeom>
          <a:ln w="254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8192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GQRX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dirty="0"/>
              <a:t> a GNU Radio Application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25" b="5947"/>
          <a:stretch/>
        </p:blipFill>
        <p:spPr>
          <a:xfrm>
            <a:off x="0" y="1095152"/>
            <a:ext cx="9144000" cy="5202249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3BA642-7F15-184F-939E-4070E0E5D9B5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GNU Radio Workshop // SDR Academy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818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769A365-5B58-4B40-A449-2A4B903E5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 Of Tree Modules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9AFF63F-7F20-4794-A319-99EF4FCB78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GNU Radio can be extended with OOTs</a:t>
            </a:r>
          </a:p>
          <a:p>
            <a:r>
              <a:rPr lang="en-US" dirty="0"/>
              <a:t>OOTs cover more specific functionality</a:t>
            </a:r>
          </a:p>
          <a:p>
            <a:r>
              <a:rPr lang="en-US" dirty="0"/>
              <a:t>There is a large number available</a:t>
            </a:r>
          </a:p>
          <a:p>
            <a:r>
              <a:rPr lang="en-US" dirty="0"/>
              <a:t>CGRAN is our central database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F73C3809-A6F1-4AC1-9ED8-6E708B554F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3BA642-7F15-184F-939E-4070E0E5D9B5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CE5652F-D20A-4B2A-90E8-4E7EFBD5798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GNU Radio Workshop // SDR Academy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-208344" y="6076709"/>
            <a:ext cx="9711159" cy="945312"/>
          </a:xfrm>
          <a:prstGeom prst="round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01" b="5291"/>
          <a:stretch/>
        </p:blipFill>
        <p:spPr>
          <a:xfrm>
            <a:off x="1116957" y="3290341"/>
            <a:ext cx="6910086" cy="3567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844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75DE345-7B16-4E07-8E29-006EDABF5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GNU Radio is an Ecosystem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57D0794-2E4F-48F2-ABF3-7BDBED2E51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60800"/>
            <a:ext cx="7886700" cy="504348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Active Open Source community</a:t>
            </a:r>
          </a:p>
          <a:p>
            <a:pPr>
              <a:lnSpc>
                <a:spcPct val="150000"/>
              </a:lnSpc>
            </a:pPr>
            <a:r>
              <a:rPr lang="en-US" dirty="0" err="1" smtClean="0"/>
              <a:t>PyBombs</a:t>
            </a:r>
            <a:r>
              <a:rPr lang="en-US" dirty="0" smtClean="0"/>
              <a:t>, OOTs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 err="1"/>
              <a:t>GRCon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GNU Radio Foundation</a:t>
            </a:r>
          </a:p>
          <a:p>
            <a:pPr>
              <a:lnSpc>
                <a:spcPct val="150000"/>
              </a:lnSpc>
            </a:pPr>
            <a:r>
              <a:rPr lang="en-US" dirty="0"/>
              <a:t>FOSDEM SDR </a:t>
            </a:r>
            <a:r>
              <a:rPr lang="en-US" dirty="0" err="1"/>
              <a:t>DevRoom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 err="1"/>
              <a:t>GSoC</a:t>
            </a:r>
            <a:r>
              <a:rPr lang="en-US" dirty="0"/>
              <a:t>, </a:t>
            </a:r>
            <a:r>
              <a:rPr lang="en-US" dirty="0" err="1"/>
              <a:t>SoCIS</a:t>
            </a:r>
            <a:r>
              <a:rPr lang="en-US" dirty="0"/>
              <a:t>, R&amp;S Competition, SDR Academy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41E4BEFC-42F8-4D75-AE89-7AA6F0FF14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3BA642-7F15-184F-939E-4070E0E5D9B5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1073CC40-271E-4F4E-A2F0-3103B3D7A3A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GNU Radio Workshop // SDR Academy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6650" y="1655386"/>
            <a:ext cx="5080000" cy="311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687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EBEF572-EEBC-401D-9C7A-01BEED7586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-4151"/>
            <a:ext cx="7886700" cy="934670"/>
          </a:xfrm>
        </p:spPr>
        <p:txBody>
          <a:bodyPr/>
          <a:lstStyle/>
          <a:p>
            <a:r>
              <a:rPr lang="en-US" dirty="0"/>
              <a:t>GNU Radio is used by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5D5ACB3B-870A-41F8-A507-CF350B4E80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40983"/>
            <a:ext cx="2057400" cy="517018"/>
          </a:xfrm>
        </p:spPr>
        <p:txBody>
          <a:bodyPr/>
          <a:lstStyle/>
          <a:p>
            <a:fld id="{B43BA642-7F15-184F-939E-4070E0E5D9B5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AC394A76-D8AE-41FF-8CAB-68671A6D894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628650" y="6340983"/>
            <a:ext cx="3086100" cy="517017"/>
          </a:xfrm>
        </p:spPr>
        <p:txBody>
          <a:bodyPr/>
          <a:lstStyle/>
          <a:p>
            <a:r>
              <a:rPr lang="en-US"/>
              <a:t>GNU Radio Workshop // SDR Academy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744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8E47D8B-0283-4D91-80EE-3CC58D5E1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GNU Radio is used for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06378D5-5700-47A3-879C-78B16788F3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Research</a:t>
            </a:r>
          </a:p>
          <a:p>
            <a:r>
              <a:rPr lang="en-US" dirty="0" smtClean="0"/>
              <a:t>Teaching</a:t>
            </a:r>
          </a:p>
          <a:p>
            <a:r>
              <a:rPr lang="en-US" dirty="0" smtClean="0"/>
              <a:t>Prototyping</a:t>
            </a:r>
          </a:p>
          <a:p>
            <a:r>
              <a:rPr lang="en-US" dirty="0" smtClean="0"/>
              <a:t>Signal </a:t>
            </a:r>
            <a:r>
              <a:rPr lang="en-US" dirty="0"/>
              <a:t>processing</a:t>
            </a:r>
          </a:p>
          <a:p>
            <a:r>
              <a:rPr lang="en-US" dirty="0"/>
              <a:t>Ham radio</a:t>
            </a:r>
          </a:p>
          <a:p>
            <a:r>
              <a:rPr lang="en-US" dirty="0"/>
              <a:t>Security</a:t>
            </a:r>
          </a:p>
          <a:p>
            <a:r>
              <a:rPr lang="en-US" dirty="0"/>
              <a:t>Radio astronomy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272F1B6C-032C-45F5-811A-2DEA61DF99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3BA642-7F15-184F-939E-4070E0E5D9B5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F4D772FD-92C8-4D3D-8287-8616ACF1279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GNU Radio Workshop // SDR Academy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839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53FC37C-3F5B-488B-90AF-F230A690A8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Installing GNU Radio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CA0ABB9-85E7-4C07-BD0F-ED380E3163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19925"/>
            <a:ext cx="7886700" cy="504348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From source: GitHub</a:t>
            </a:r>
          </a:p>
          <a:p>
            <a:pPr>
              <a:lnSpc>
                <a:spcPct val="150000"/>
              </a:lnSpc>
            </a:pPr>
            <a:r>
              <a:rPr lang="en-US" dirty="0"/>
              <a:t>Package manager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Some are pretty outdated</a:t>
            </a:r>
          </a:p>
          <a:p>
            <a:pPr>
              <a:lnSpc>
                <a:spcPct val="150000"/>
              </a:lnSpc>
            </a:pPr>
            <a:r>
              <a:rPr lang="en-US" dirty="0"/>
              <a:t>macOS / homebrew</a:t>
            </a:r>
          </a:p>
          <a:p>
            <a:pPr>
              <a:lnSpc>
                <a:spcPct val="150000"/>
              </a:lnSpc>
            </a:pPr>
            <a:r>
              <a:rPr lang="de-DE" b="1" dirty="0" err="1"/>
              <a:t>PyBombs</a:t>
            </a:r>
            <a:r>
              <a:rPr lang="en-US" dirty="0"/>
              <a:t>: integrated dependency management and 3rd party application installation</a:t>
            </a:r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B6064E88-5471-4905-B44B-9550116AE1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3BA642-7F15-184F-939E-4070E0E5D9B5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C9491874-E70C-4A96-91ED-049CA38E223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GNU Radio Workshop // SDR Academy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1655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CFC99B9-B5B9-435E-B600-FA91F1477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Learn</a:t>
            </a:r>
            <a:r>
              <a:rPr lang="de-DE" dirty="0"/>
              <a:t> // </a:t>
            </a:r>
            <a:r>
              <a:rPr lang="de-DE" dirty="0" err="1"/>
              <a:t>Discuss</a:t>
            </a:r>
            <a:r>
              <a:rPr lang="de-DE" dirty="0"/>
              <a:t> // Connect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75A32DE1-708A-49EE-8D64-7471C69D7C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410636"/>
            <a:ext cx="7886700" cy="5043488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2200"/>
              </a:spcBef>
            </a:pPr>
            <a:r>
              <a:rPr lang="de-DE" dirty="0"/>
              <a:t>Website</a:t>
            </a:r>
            <a:r>
              <a:rPr lang="en-US" dirty="0"/>
              <a:t>: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www.gnuradio.org</a:t>
            </a:r>
          </a:p>
          <a:p>
            <a:pPr>
              <a:lnSpc>
                <a:spcPct val="100000"/>
              </a:lnSpc>
              <a:spcBef>
                <a:spcPts val="2200"/>
              </a:spcBef>
            </a:pPr>
            <a:r>
              <a:rPr lang="en-US" dirty="0" smtClean="0">
                <a:solidFill>
                  <a:schemeClr val="tx1"/>
                </a:solidFill>
              </a:rPr>
              <a:t>Development: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</a:rPr>
              <a:t>github.com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/</a:t>
            </a: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</a:rPr>
              <a:t>gnuradio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2200"/>
              </a:spcBef>
            </a:pPr>
            <a:r>
              <a:rPr lang="en-US" b="1" dirty="0">
                <a:solidFill>
                  <a:schemeClr val="tx1"/>
                </a:solidFill>
              </a:rPr>
              <a:t>Mailing List: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discuss-gnuradio@gnu.org</a:t>
            </a:r>
          </a:p>
          <a:p>
            <a:pPr>
              <a:lnSpc>
                <a:spcPct val="100000"/>
              </a:lnSpc>
              <a:spcBef>
                <a:spcPts val="2200"/>
              </a:spcBef>
            </a:pPr>
            <a:r>
              <a:rPr lang="en-US" dirty="0">
                <a:solidFill>
                  <a:schemeClr val="tx1"/>
                </a:solidFill>
              </a:rPr>
              <a:t>Wiki: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wiki.gnuradio.org</a:t>
            </a:r>
          </a:p>
          <a:p>
            <a:pPr>
              <a:lnSpc>
                <a:spcPct val="100000"/>
              </a:lnSpc>
              <a:spcBef>
                <a:spcPts val="2200"/>
              </a:spcBef>
            </a:pPr>
            <a:r>
              <a:rPr lang="en-US" dirty="0">
                <a:solidFill>
                  <a:schemeClr val="tx1"/>
                </a:solidFill>
              </a:rPr>
              <a:t>Slack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: slack.gnuradio.org</a:t>
            </a:r>
          </a:p>
          <a:p>
            <a:pPr>
              <a:lnSpc>
                <a:spcPct val="100000"/>
              </a:lnSpc>
              <a:spcBef>
                <a:spcPts val="2200"/>
              </a:spcBef>
            </a:pPr>
            <a:r>
              <a:rPr lang="en-US" dirty="0">
                <a:solidFill>
                  <a:schemeClr val="tx1"/>
                </a:solidFill>
              </a:rPr>
              <a:t>Facebook: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gnuradioproject</a:t>
            </a:r>
            <a:endParaRPr lang="en-US" dirty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  <a:spcBef>
                <a:spcPts val="2200"/>
              </a:spcBef>
            </a:pPr>
            <a:r>
              <a:rPr lang="en-US" dirty="0">
                <a:solidFill>
                  <a:schemeClr val="tx1"/>
                </a:solidFill>
              </a:rPr>
              <a:t>Twitter: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@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gnuradio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F00944F-8F0B-481C-B8C5-045750E9B6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3BA642-7F15-184F-939E-4070E0E5D9B5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933FA9AB-9439-41B6-9D55-6AD26CE5F27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GNU Radio Workshop // SDR Academy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0773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rafik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52500" y="5294250"/>
            <a:ext cx="10096500" cy="1214969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0" y="-1"/>
            <a:ext cx="9144000" cy="265471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744794" y="0"/>
            <a:ext cx="7772400" cy="2654709"/>
          </a:xfrm>
        </p:spPr>
        <p:txBody>
          <a:bodyPr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5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GNU Radio Workshop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4675902" y="3746208"/>
            <a:ext cx="3350751" cy="1619258"/>
          </a:xfrm>
        </p:spPr>
        <p:txBody>
          <a:bodyPr anchor="ctr">
            <a:normAutofit/>
          </a:bodyPr>
          <a:lstStyle/>
          <a:p>
            <a:pPr algn="r">
              <a:lnSpc>
                <a:spcPct val="150000"/>
              </a:lnSpc>
            </a:pPr>
            <a:r>
              <a:rPr lang="de-DE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www.bastibl.net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algn="r">
              <a:lnSpc>
                <a:spcPct val="100000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@bastibl</a:t>
            </a:r>
            <a:r>
              <a:rPr lang="en-US" dirty="0">
                <a:solidFill>
                  <a:srgbClr val="EEEEEE"/>
                </a:solidFill>
                <a:latin typeface="Helvetica Neue" charset="0"/>
                <a:ea typeface="Helvetica Neue" charset="0"/>
                <a:cs typeface="Helvetica Neue" charset="0"/>
              </a:rPr>
              <a:t>.net</a:t>
            </a:r>
          </a:p>
        </p:txBody>
      </p:sp>
      <p:cxnSp>
        <p:nvCxnSpPr>
          <p:cNvPr id="30" name="Straight Connector 29"/>
          <p:cNvCxnSpPr/>
          <p:nvPr/>
        </p:nvCxnSpPr>
        <p:spPr>
          <a:xfrm>
            <a:off x="0" y="2654709"/>
            <a:ext cx="9144000" cy="0"/>
          </a:xfrm>
          <a:prstGeom prst="line">
            <a:avLst/>
          </a:prstGeom>
          <a:ln w="254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Grafik 9"/>
          <p:cNvPicPr>
            <a:picLocks noChangeAspect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17150" y="3729154"/>
            <a:ext cx="216000" cy="216000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64334" y="4364553"/>
            <a:ext cx="310368" cy="310368"/>
          </a:xfrm>
          <a:prstGeom prst="rect">
            <a:avLst/>
          </a:prstGeom>
        </p:spPr>
      </p:pic>
      <p:pic>
        <p:nvPicPr>
          <p:cNvPr id="15" name="Grafik 14"/>
          <p:cNvPicPr>
            <a:picLocks noChangeAspect="1"/>
          </p:cNvPicPr>
          <p:nvPr/>
        </p:nvPicPr>
        <p:blipFill>
          <a:blip r:embed="rId6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2056" y="4194844"/>
            <a:ext cx="306718" cy="306718"/>
          </a:xfrm>
          <a:prstGeom prst="rect">
            <a:avLst/>
          </a:prstGeom>
        </p:spPr>
      </p:pic>
      <p:sp>
        <p:nvSpPr>
          <p:cNvPr id="19" name="Subtitle 4"/>
          <p:cNvSpPr txBox="1">
            <a:spLocks/>
          </p:cNvSpPr>
          <p:nvPr/>
        </p:nvSpPr>
        <p:spPr>
          <a:xfrm>
            <a:off x="3150822" y="3082906"/>
            <a:ext cx="6858000" cy="646248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rgbClr val="BBBBBB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rgbClr val="BBBBBB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BBBBBB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BBBBBB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3200" dirty="0">
              <a:solidFill>
                <a:srgbClr val="006DB6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2" name="Subtitle 4">
            <a:extLst>
              <a:ext uri="{FF2B5EF4-FFF2-40B4-BE49-F238E27FC236}">
                <a16:creationId xmlns:a16="http://schemas.microsoft.com/office/drawing/2014/main" xmlns="" id="{FC35F1CF-A42C-4FF9-915E-5749F8A8D59E}"/>
              </a:ext>
            </a:extLst>
          </p:cNvPr>
          <p:cNvSpPr txBox="1">
            <a:spLocks/>
          </p:cNvSpPr>
          <p:nvPr/>
        </p:nvSpPr>
        <p:spPr>
          <a:xfrm>
            <a:off x="0" y="3315751"/>
            <a:ext cx="9144000" cy="646248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rgbClr val="BBBBBB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rgbClr val="BBBBBB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BBBBBB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BBBBBB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solidFill>
                  <a:srgbClr val="006DB6"/>
                </a:solidFill>
                <a:latin typeface="Helvetica Neue" charset="0"/>
                <a:ea typeface="Helvetica Neue" charset="0"/>
                <a:cs typeface="Helvetica Neue" charset="0"/>
              </a:rPr>
              <a:t>Marcus Müller           Bastian Bloessl</a:t>
            </a:r>
          </a:p>
        </p:txBody>
      </p:sp>
      <p:sp>
        <p:nvSpPr>
          <p:cNvPr id="13" name="Subtitle 4">
            <a:extLst>
              <a:ext uri="{FF2B5EF4-FFF2-40B4-BE49-F238E27FC236}">
                <a16:creationId xmlns:a16="http://schemas.microsoft.com/office/drawing/2014/main" xmlns="" id="{ED19CAE2-D5A9-4F29-9433-B9B45905E00B}"/>
              </a:ext>
            </a:extLst>
          </p:cNvPr>
          <p:cNvSpPr txBox="1">
            <a:spLocks/>
          </p:cNvSpPr>
          <p:nvPr/>
        </p:nvSpPr>
        <p:spPr>
          <a:xfrm>
            <a:off x="579322" y="3491759"/>
            <a:ext cx="3350751" cy="1619258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rgbClr val="BBBBBB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rgbClr val="BBBBBB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BBBBBB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BBBBBB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@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dEnergy_dTime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   </a:t>
            </a:r>
          </a:p>
        </p:txBody>
      </p:sp>
      <p:pic>
        <p:nvPicPr>
          <p:cNvPr id="14" name="Grafik 15">
            <a:extLst>
              <a:ext uri="{FF2B5EF4-FFF2-40B4-BE49-F238E27FC236}">
                <a16:creationId xmlns:a16="http://schemas.microsoft.com/office/drawing/2014/main" xmlns="" id="{A99817B9-946F-49E4-B60C-620FF40C7136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861" y="4169327"/>
            <a:ext cx="305865" cy="305865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xmlns="" id="{C9C4958B-C747-4B6E-858F-0794BEB199D5}"/>
              </a:ext>
            </a:extLst>
          </p:cNvPr>
          <p:cNvGrpSpPr/>
          <p:nvPr/>
        </p:nvGrpSpPr>
        <p:grpSpPr>
          <a:xfrm>
            <a:off x="7718137" y="125249"/>
            <a:ext cx="1279294" cy="447594"/>
            <a:chOff x="7718137" y="184241"/>
            <a:chExt cx="1279294" cy="447594"/>
          </a:xfrm>
        </p:grpSpPr>
        <p:pic>
          <p:nvPicPr>
            <p:cNvPr id="18" name="Picture 8" descr="http://creativecommons.org.nz/wp-content/uploads/2012/05/by.png">
              <a:extLst>
                <a:ext uri="{FF2B5EF4-FFF2-40B4-BE49-F238E27FC236}">
                  <a16:creationId xmlns:a16="http://schemas.microsoft.com/office/drawing/2014/main" xmlns="" id="{5A0CF3C7-D730-4AAF-93CF-1920597360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18137" y="184241"/>
              <a:ext cx="1279294" cy="44759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xmlns="" id="{E2A9C662-69C7-4328-95CA-D991E4AE748E}"/>
                </a:ext>
              </a:extLst>
            </p:cNvPr>
            <p:cNvSpPr/>
            <p:nvPr/>
          </p:nvSpPr>
          <p:spPr>
            <a:xfrm>
              <a:off x="7718137" y="184241"/>
              <a:ext cx="1279294" cy="447594"/>
            </a:xfrm>
            <a:prstGeom prst="rect">
              <a:avLst/>
            </a:pr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2" name="Grafik 15">
            <a:extLst>
              <a:ext uri="{FF2B5EF4-FFF2-40B4-BE49-F238E27FC236}">
                <a16:creationId xmlns:a16="http://schemas.microsoft.com/office/drawing/2014/main" xmlns="" id="{3803921F-D7DD-4F2E-8D8E-44E21AC43DF0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9675" y="4754687"/>
            <a:ext cx="356330" cy="356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716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4D171B2-8D7F-490D-B799-54785CC988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Master 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3D341AD-64D5-4E12-889C-D1A2FFB3F5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19979"/>
            <a:ext cx="7886700" cy="5043488"/>
          </a:xfrm>
        </p:spPr>
        <p:txBody>
          <a:bodyPr/>
          <a:lstStyle/>
          <a:p>
            <a:r>
              <a:rPr lang="en-US" sz="3600" dirty="0"/>
              <a:t> GNU Radio 101</a:t>
            </a:r>
          </a:p>
          <a:p>
            <a:endParaRPr lang="en-US" sz="3600" dirty="0"/>
          </a:p>
          <a:p>
            <a:r>
              <a:rPr lang="en-US" sz="3600" dirty="0"/>
              <a:t> Building an FM receiver</a:t>
            </a:r>
          </a:p>
          <a:p>
            <a:endParaRPr lang="en-US" sz="3600" dirty="0"/>
          </a:p>
          <a:p>
            <a:r>
              <a:rPr lang="en-US" sz="3600" dirty="0"/>
              <a:t> Using OOTs</a:t>
            </a:r>
          </a:p>
          <a:p>
            <a:endParaRPr lang="en-US" sz="3600" dirty="0"/>
          </a:p>
          <a:p>
            <a:r>
              <a:rPr lang="en-US" sz="3600" dirty="0"/>
              <a:t> Extending GNU Radio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4E93641D-2B10-4BAF-868D-4368ABA66C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3BA642-7F15-184F-939E-4070E0E5D9B5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540B1020-E86F-4EFE-9FC2-1C4494087AF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GNU Radio Workshop // SDR Academy</a:t>
            </a:r>
            <a:endParaRPr lang="en-US" dirty="0"/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xmlns="" id="{95371BD1-659D-4168-8ABE-115A93B7FB43}"/>
              </a:ext>
            </a:extLst>
          </p:cNvPr>
          <p:cNvSpPr/>
          <p:nvPr/>
        </p:nvSpPr>
        <p:spPr>
          <a:xfrm>
            <a:off x="5678943" y="2771481"/>
            <a:ext cx="309669" cy="3167406"/>
          </a:xfrm>
          <a:prstGeom prst="rightBrace">
            <a:avLst>
              <a:gd name="adj1" fmla="val 63128"/>
              <a:gd name="adj2" fmla="val 50000"/>
            </a:avLst>
          </a:prstGeom>
          <a:ln w="3492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E1F0FCA9-21A9-4327-9E1A-82FA52FB440A}"/>
              </a:ext>
            </a:extLst>
          </p:cNvPr>
          <p:cNvSpPr txBox="1"/>
          <p:nvPr/>
        </p:nvSpPr>
        <p:spPr>
          <a:xfrm>
            <a:off x="6352578" y="4032018"/>
            <a:ext cx="22381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accent1">
                    <a:lumMod val="75000"/>
                  </a:schemeClr>
                </a:solidFill>
              </a:rPr>
              <a:t>Hands-On!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2209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866B2C9-69E7-43D5-AB68-488074C3A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Material is Online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F8F556F8-88E0-4074-8616-51A90ECE0C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3BA642-7F15-184F-939E-4070E0E5D9B5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C99E8A0B-A0A1-4225-B3F8-1DB03D7E31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GNU Radio Workshop // SDR Academy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13676399-7C4D-4A55-9183-1C5044308C2E}"/>
              </a:ext>
            </a:extLst>
          </p:cNvPr>
          <p:cNvSpPr/>
          <p:nvPr/>
        </p:nvSpPr>
        <p:spPr>
          <a:xfrm>
            <a:off x="0" y="939152"/>
            <a:ext cx="9144000" cy="1068512"/>
          </a:xfrm>
          <a:prstGeom prst="rect">
            <a:avLst/>
          </a:prstGeom>
          <a:solidFill>
            <a:srgbClr val="2429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u="sng" dirty="0">
                <a:solidFill>
                  <a:schemeClr val="bg2"/>
                </a:solidFill>
              </a:rPr>
              <a:t>https://github.com/bastibl/gnuradio-workshop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D6418155-3552-45B8-A9A6-3080DB16B1E5}"/>
              </a:ext>
            </a:extLst>
          </p:cNvPr>
          <p:cNvSpPr/>
          <p:nvPr/>
        </p:nvSpPr>
        <p:spPr>
          <a:xfrm>
            <a:off x="-481263" y="5582653"/>
            <a:ext cx="10125777" cy="2040555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01193F9F-C351-4192-AEBE-CB6D54AD2A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" b="27037"/>
          <a:stretch/>
        </p:blipFill>
        <p:spPr>
          <a:xfrm>
            <a:off x="828761" y="2263305"/>
            <a:ext cx="7486477" cy="50037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54025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67870A2-E85A-41B1-82C3-550C095AD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Us: Marcus M</a:t>
            </a:r>
            <a:r>
              <a:rPr lang="de-DE" dirty="0" err="1"/>
              <a:t>üller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66AD4AB-3CD8-4BA6-A508-278EA1CFB8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Ihre</a:t>
            </a:r>
            <a:r>
              <a:rPr lang="en-US" dirty="0"/>
              <a:t> </a:t>
            </a:r>
            <a:r>
              <a:rPr lang="en-US" dirty="0" err="1"/>
              <a:t>Werbung</a:t>
            </a:r>
            <a:r>
              <a:rPr lang="en-US" dirty="0"/>
              <a:t> </a:t>
            </a:r>
            <a:r>
              <a:rPr lang="en-US" dirty="0" err="1"/>
              <a:t>hier</a:t>
            </a:r>
            <a:r>
              <a:rPr lang="en-US" dirty="0"/>
              <a:t> :-)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F9C952B5-59EA-4396-9D2A-A9419C8515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3BA642-7F15-184F-939E-4070E0E5D9B5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4C8BA9BE-D7CF-43BE-BBCD-C1195AC8A7B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GNU Radio Workshop // SDR Academy</a:t>
            </a:r>
            <a:endParaRPr lang="en-US" dirty="0"/>
          </a:p>
        </p:txBody>
      </p:sp>
      <p:pic>
        <p:nvPicPr>
          <p:cNvPr id="6" name="Picture 2" descr="Marcus Müller">
            <a:extLst>
              <a:ext uri="{FF2B5EF4-FFF2-40B4-BE49-F238E27FC236}">
                <a16:creationId xmlns:a16="http://schemas.microsoft.com/office/drawing/2014/main" xmlns="" id="{65B48EC4-110D-4ADB-8B84-0C20EDA498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4120" y="2005158"/>
            <a:ext cx="1866900" cy="186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0276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AC45C82-01EC-4FC2-983D-B895A05949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-4151"/>
            <a:ext cx="7886700" cy="934670"/>
          </a:xfrm>
        </p:spPr>
        <p:txBody>
          <a:bodyPr/>
          <a:lstStyle/>
          <a:p>
            <a:r>
              <a:rPr lang="en-US" dirty="0"/>
              <a:t>About Us: Bastian Bloessl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FB5C943F-F0C6-4723-8B54-688302CC3A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40983"/>
            <a:ext cx="2057400" cy="517018"/>
          </a:xfrm>
        </p:spPr>
        <p:txBody>
          <a:bodyPr/>
          <a:lstStyle/>
          <a:p>
            <a:fld id="{B43BA642-7F15-184F-939E-4070E0E5D9B5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DE9193E9-BF88-4281-A254-EDF735BD4C4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628650" y="6340983"/>
            <a:ext cx="3086100" cy="517017"/>
          </a:xfrm>
        </p:spPr>
        <p:txBody>
          <a:bodyPr/>
          <a:lstStyle/>
          <a:p>
            <a:r>
              <a:rPr lang="en-US"/>
              <a:t>GNU Radio Workshop // SDR Academy</a:t>
            </a:r>
            <a:endParaRPr lang="en-US" dirty="0"/>
          </a:p>
        </p:txBody>
      </p:sp>
      <p:pic>
        <p:nvPicPr>
          <p:cNvPr id="7" name="Picture 6" descr="A person smiling for the camera&#10;&#10;Description generated with very high confidence">
            <a:extLst>
              <a:ext uri="{FF2B5EF4-FFF2-40B4-BE49-F238E27FC236}">
                <a16:creationId xmlns:a16="http://schemas.microsoft.com/office/drawing/2014/main" xmlns="" id="{E964F8A9-0C6D-476C-9BEE-D37AF9802A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30520"/>
            <a:ext cx="3606976" cy="5410464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xmlns="" id="{B8819DE3-0E1E-46B3-AA8A-829407A2A2C1}"/>
              </a:ext>
            </a:extLst>
          </p:cNvPr>
          <p:cNvSpPr/>
          <p:nvPr/>
        </p:nvSpPr>
        <p:spPr>
          <a:xfrm>
            <a:off x="3529781" y="930520"/>
            <a:ext cx="5617777" cy="5410462"/>
          </a:xfrm>
          <a:prstGeom prst="roundRect">
            <a:avLst>
              <a:gd name="adj" fmla="val 0"/>
            </a:avLst>
          </a:prstGeom>
          <a:solidFill>
            <a:srgbClr val="0502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xmlns="" id="{E4CEAD05-77E2-4F2D-93D5-B28C8F9CED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09178" y="1814513"/>
            <a:ext cx="7886700" cy="5043488"/>
          </a:xfrm>
        </p:spPr>
        <p:txBody>
          <a:bodyPr/>
          <a:lstStyle/>
          <a:p>
            <a:r>
              <a:rPr lang="en-US" b="1" dirty="0">
                <a:solidFill>
                  <a:schemeClr val="bg2">
                    <a:lumMod val="90000"/>
                  </a:schemeClr>
                </a:solidFill>
              </a:rPr>
              <a:t>Researcher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 @ Connect Center</a:t>
            </a:r>
            <a:br>
              <a:rPr lang="en-US" dirty="0">
                <a:solidFill>
                  <a:schemeClr val="bg2">
                    <a:lumMod val="90000"/>
                  </a:schemeClr>
                </a:solidFill>
              </a:rPr>
            </a:b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Trinity College Dublin</a:t>
            </a:r>
          </a:p>
          <a:p>
            <a:endParaRPr lang="en-US" dirty="0">
              <a:solidFill>
                <a:schemeClr val="bg2">
                  <a:lumMod val="90000"/>
                </a:schemeClr>
              </a:solidFill>
            </a:endParaRPr>
          </a:p>
          <a:p>
            <a:r>
              <a:rPr lang="en-US" b="1" dirty="0">
                <a:solidFill>
                  <a:schemeClr val="bg2">
                    <a:lumMod val="90000"/>
                  </a:schemeClr>
                </a:solidFill>
              </a:rPr>
              <a:t>Engineer 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@ SRS</a:t>
            </a:r>
            <a:br>
              <a:rPr lang="en-US" dirty="0">
                <a:solidFill>
                  <a:schemeClr val="bg2">
                    <a:lumMod val="90000"/>
                  </a:schemeClr>
                </a:solidFill>
              </a:rPr>
            </a:b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Software Radio Systems</a:t>
            </a:r>
          </a:p>
        </p:txBody>
      </p:sp>
      <p:pic>
        <p:nvPicPr>
          <p:cNvPr id="1028" name="Picture 4" descr="SRS">
            <a:extLst>
              <a:ext uri="{FF2B5EF4-FFF2-40B4-BE49-F238E27FC236}">
                <a16:creationId xmlns:a16="http://schemas.microsoft.com/office/drawing/2014/main" xmlns="" id="{03728D14-C765-4090-B5E1-5B6183CC6A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878" y="5093110"/>
            <a:ext cx="1747585" cy="865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/connectcentre.ie/wp-content/themes/connect-centre/images/site-components/logo">
            <a:extLst>
              <a:ext uri="{FF2B5EF4-FFF2-40B4-BE49-F238E27FC236}">
                <a16:creationId xmlns:a16="http://schemas.microsoft.com/office/drawing/2014/main" xmlns="" id="{09184D64-3D83-4797-86B8-888E9FD58A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7165" y="5024283"/>
            <a:ext cx="2245619" cy="865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BD736E3D-AF69-4261-A59F-D9AC8966D5DC}"/>
              </a:ext>
            </a:extLst>
          </p:cNvPr>
          <p:cNvSpPr/>
          <p:nvPr/>
        </p:nvSpPr>
        <p:spPr>
          <a:xfrm>
            <a:off x="3909178" y="4827792"/>
            <a:ext cx="2631498" cy="1258530"/>
          </a:xfrm>
          <a:prstGeom prst="rect">
            <a:avLst/>
          </a:prstGeom>
          <a:solidFill>
            <a:srgbClr val="010101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8969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A4D1F53-1142-4713-8A98-197C2897C0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-4151"/>
            <a:ext cx="7886700" cy="934670"/>
          </a:xfrm>
        </p:spPr>
        <p:txBody>
          <a:bodyPr/>
          <a:lstStyle/>
          <a:p>
            <a:r>
              <a:rPr lang="en-US" dirty="0"/>
              <a:t>GNU Radio is…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775D76C1-3E1D-48EA-BC11-925061E9C9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A signal Processing Library</a:t>
            </a:r>
          </a:p>
          <a:p>
            <a:pPr>
              <a:lnSpc>
                <a:spcPct val="150000"/>
              </a:lnSpc>
            </a:pPr>
            <a:r>
              <a:rPr lang="en-US" dirty="0"/>
              <a:t>Designed for real-time</a:t>
            </a:r>
          </a:p>
          <a:p>
            <a:pPr>
              <a:lnSpc>
                <a:spcPct val="150000"/>
              </a:lnSpc>
            </a:pPr>
            <a:r>
              <a:rPr lang="en-US" dirty="0"/>
              <a:t>The software part of an SDR</a:t>
            </a:r>
          </a:p>
          <a:p>
            <a:pPr>
              <a:lnSpc>
                <a:spcPct val="150000"/>
              </a:lnSpc>
            </a:pPr>
            <a:r>
              <a:rPr lang="en-US" dirty="0"/>
              <a:t>Not a radio application</a:t>
            </a:r>
          </a:p>
          <a:p>
            <a:pPr>
              <a:lnSpc>
                <a:spcPct val="150000"/>
              </a:lnSpc>
            </a:pPr>
            <a:r>
              <a:rPr lang="en-US" dirty="0"/>
              <a:t>The tool to </a:t>
            </a:r>
            <a:r>
              <a:rPr lang="en-US" b="1" dirty="0"/>
              <a:t>build your own </a:t>
            </a:r>
            <a:r>
              <a:rPr lang="en-US" dirty="0"/>
              <a:t>transceivers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23F743A0-9620-4C4B-9B9C-F5625332E5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3BA642-7F15-184F-939E-4070E0E5D9B5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128F81E9-E130-4356-BA6A-808D9D5D9A9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GNU Radio Workshop // SDR Academy</a:t>
            </a:r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xmlns="" id="{8229F73F-716E-43F6-82BD-1D5E541D2476}"/>
              </a:ext>
            </a:extLst>
          </p:cNvPr>
          <p:cNvSpPr/>
          <p:nvPr/>
        </p:nvSpPr>
        <p:spPr>
          <a:xfrm>
            <a:off x="-250722" y="5063613"/>
            <a:ext cx="9645444" cy="956034"/>
          </a:xfrm>
          <a:prstGeom prst="roundRect">
            <a:avLst>
              <a:gd name="adj" fmla="val 0"/>
            </a:avLst>
          </a:prstGeom>
          <a:solidFill>
            <a:srgbClr val="010101">
              <a:alpha val="1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accent1">
                    <a:lumMod val="75000"/>
                  </a:schemeClr>
                </a:solidFill>
              </a:rPr>
              <a:t>Matches perfectly with the ham spirit</a:t>
            </a:r>
          </a:p>
        </p:txBody>
      </p:sp>
      <p:pic>
        <p:nvPicPr>
          <p:cNvPr id="1028" name="Picture 4" descr="http://i.ebayimg.com/images/g/1dMAAOSwgY9XeU4v/s-l1600.jpg">
            <a:extLst>
              <a:ext uri="{FF2B5EF4-FFF2-40B4-BE49-F238E27FC236}">
                <a16:creationId xmlns:a16="http://schemas.microsoft.com/office/drawing/2014/main" xmlns="" id="{F7FDA9EE-AB77-40D8-A25C-C0832C5437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72" t="27160" r="51725" b="30851"/>
          <a:stretch/>
        </p:blipFill>
        <p:spPr bwMode="auto">
          <a:xfrm>
            <a:off x="9704336" y="969455"/>
            <a:ext cx="2260600" cy="2879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gnuradio">
            <a:extLst>
              <a:ext uri="{FF2B5EF4-FFF2-40B4-BE49-F238E27FC236}">
                <a16:creationId xmlns:a16="http://schemas.microsoft.com/office/drawing/2014/main" xmlns="" id="{DF42C116-9ABE-4097-A9FB-209B10FD99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3293" y="1595254"/>
            <a:ext cx="4146550" cy="1184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0891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CE097C0-1509-48DC-B43F-D17D0CEC0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Concept: Flow Graph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EFDB9ED-1304-47BE-A384-7953AA7D61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3BA642-7F15-184F-939E-4070E0E5D9B5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D44CFBC5-C723-4F19-8D71-3D31D569AA9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GNU Radio Workshop // SDR Academy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903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735DCA6-2A49-471A-91E3-80CE4DCF8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Concept: Block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054FD8E8-DB89-420C-BF4C-D35B01EDA8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3BA642-7F15-184F-939E-4070E0E5D9B5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894A9374-CBAC-402F-B68B-B7677A076E0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GNU Radio Workshop // SDR Academy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628650" y="1316355"/>
            <a:ext cx="7886700" cy="504348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 smtClean="0"/>
              <a:t>Written in C++ or Python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Implement one logical step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Can be encapsulated into hierarchical blocks</a:t>
            </a:r>
            <a:endParaRPr lang="en-US" dirty="0"/>
          </a:p>
        </p:txBody>
      </p:sp>
      <p:pic>
        <p:nvPicPr>
          <p:cNvPr id="10" name="Content Placeholder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" y="3999429"/>
            <a:ext cx="7886700" cy="2177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199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2CB454A-9586-4095-A820-37DC0483F5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Streams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910" y="3583722"/>
            <a:ext cx="7886700" cy="2177534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2BD27894-B028-4727-BF54-6E16584C35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3BA642-7F15-184F-939E-4070E0E5D9B5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678BAA61-9A0A-4FC8-9543-E8BC3E4BCB1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GNU Radio Workshop // SDR Academy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1785997" y="5614863"/>
            <a:ext cx="1620143" cy="680936"/>
          </a:xfrm>
          <a:prstGeom prst="roundRect">
            <a:avLst/>
          </a:prstGeom>
          <a:solidFill>
            <a:srgbClr val="010101">
              <a:alpha val="7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mtClean="0"/>
              <a:t>Complex</a:t>
            </a:r>
            <a:endParaRPr lang="en-US" sz="2400" dirty="0"/>
          </a:p>
        </p:txBody>
      </p:sp>
      <p:sp>
        <p:nvSpPr>
          <p:cNvPr id="10" name="Rounded Rectangle 9"/>
          <p:cNvSpPr/>
          <p:nvPr/>
        </p:nvSpPr>
        <p:spPr>
          <a:xfrm>
            <a:off x="3871973" y="5614863"/>
            <a:ext cx="1351538" cy="680936"/>
          </a:xfrm>
          <a:prstGeom prst="roundRect">
            <a:avLst/>
          </a:prstGeom>
          <a:solidFill>
            <a:srgbClr val="010101">
              <a:alpha val="7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Float</a:t>
            </a:r>
            <a:endParaRPr lang="en-US" sz="2400" dirty="0"/>
          </a:p>
        </p:txBody>
      </p:sp>
      <p:sp>
        <p:nvSpPr>
          <p:cNvPr id="11" name="Rounded Rectangle 10"/>
          <p:cNvSpPr/>
          <p:nvPr/>
        </p:nvSpPr>
        <p:spPr>
          <a:xfrm>
            <a:off x="5729347" y="5614863"/>
            <a:ext cx="1105793" cy="680936"/>
          </a:xfrm>
          <a:prstGeom prst="roundRect">
            <a:avLst/>
          </a:prstGeom>
          <a:solidFill>
            <a:srgbClr val="010101">
              <a:alpha val="7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mtClean="0"/>
              <a:t>Byte</a:t>
            </a:r>
            <a:endParaRPr lang="en-US" sz="2400" dirty="0"/>
          </a:p>
        </p:txBody>
      </p:sp>
      <p:sp>
        <p:nvSpPr>
          <p:cNvPr id="12" name="Content Placeholder 6"/>
          <p:cNvSpPr txBox="1">
            <a:spLocks/>
          </p:cNvSpPr>
          <p:nvPr/>
        </p:nvSpPr>
        <p:spPr>
          <a:xfrm>
            <a:off x="628650" y="1156335"/>
            <a:ext cx="7886700" cy="5043488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>
                  <a:lumMod val="75000"/>
                </a:schemeClr>
              </a:buClr>
              <a:buFont typeface="Wingdings" charset="2"/>
              <a:buChar char="§"/>
              <a:defRPr sz="2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>
                  <a:lumMod val="75000"/>
                </a:schemeClr>
              </a:buClr>
              <a:buFont typeface="Wingdings" charset="2"/>
              <a:buChar char="§"/>
              <a:defRPr sz="24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>
                  <a:lumMod val="75000"/>
                </a:schemeClr>
              </a:buClr>
              <a:buFont typeface="Wingdings" charset="2"/>
              <a:buChar char="§"/>
              <a:defRPr sz="20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>
                  <a:lumMod val="75000"/>
                </a:schemeClr>
              </a:buClr>
              <a:buFont typeface="Wingdings" charset="2"/>
              <a:buChar char="§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>
                  <a:lumMod val="75000"/>
                </a:schemeClr>
              </a:buClr>
              <a:buFont typeface="Wingdings" charset="2"/>
              <a:buChar char="§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Samples are buffered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Data types are color-coded</a:t>
            </a:r>
            <a:endParaRPr lang="en-US" dirty="0"/>
          </a:p>
        </p:txBody>
      </p:sp>
      <p:pic>
        <p:nvPicPr>
          <p:cNvPr id="14" name="Content Placeholder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324" t="32189" r="27585" b="29493"/>
          <a:stretch/>
        </p:blipFill>
        <p:spPr>
          <a:xfrm>
            <a:off x="5069518" y="1900749"/>
            <a:ext cx="2167042" cy="1267244"/>
          </a:xfrm>
          <a:prstGeom prst="rect">
            <a:avLst/>
          </a:prstGeom>
        </p:spPr>
      </p:pic>
      <p:grpSp>
        <p:nvGrpSpPr>
          <p:cNvPr id="22" name="Group 21"/>
          <p:cNvGrpSpPr/>
          <p:nvPr/>
        </p:nvGrpSpPr>
        <p:grpSpPr>
          <a:xfrm>
            <a:off x="3709580" y="2373001"/>
            <a:ext cx="1520961" cy="215682"/>
            <a:chOff x="4208386" y="2035076"/>
            <a:chExt cx="1520961" cy="215682"/>
          </a:xfrm>
        </p:grpSpPr>
        <p:sp>
          <p:nvSpPr>
            <p:cNvPr id="15" name="Rectangle 14"/>
            <p:cNvSpPr/>
            <p:nvPr/>
          </p:nvSpPr>
          <p:spPr>
            <a:xfrm>
              <a:off x="5512177" y="2035076"/>
              <a:ext cx="217170" cy="215682"/>
            </a:xfrm>
            <a:prstGeom prst="rect">
              <a:avLst/>
            </a:prstGeom>
            <a:solidFill>
              <a:srgbClr val="F17C3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5294114" y="2035076"/>
              <a:ext cx="217170" cy="215682"/>
            </a:xfrm>
            <a:prstGeom prst="rect">
              <a:avLst/>
            </a:prstGeom>
            <a:solidFill>
              <a:srgbClr val="F17C3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5076051" y="2035076"/>
              <a:ext cx="217170" cy="215682"/>
            </a:xfrm>
            <a:prstGeom prst="rect">
              <a:avLst/>
            </a:prstGeom>
            <a:solidFill>
              <a:srgbClr val="F17C3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860346" y="2035076"/>
              <a:ext cx="217170" cy="215682"/>
            </a:xfrm>
            <a:prstGeom prst="rect">
              <a:avLst/>
            </a:prstGeom>
            <a:solidFill>
              <a:srgbClr val="F17C3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644641" y="2035076"/>
              <a:ext cx="217170" cy="215682"/>
            </a:xfrm>
            <a:prstGeom prst="rect">
              <a:avLst/>
            </a:prstGeom>
            <a:solidFill>
              <a:srgbClr val="F17C3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4208386" y="2035076"/>
              <a:ext cx="217170" cy="215682"/>
            </a:xfrm>
            <a:prstGeom prst="rect">
              <a:avLst/>
            </a:prstGeom>
            <a:solidFill>
              <a:srgbClr val="F17C3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4425637" y="2035076"/>
              <a:ext cx="217170" cy="215682"/>
            </a:xfrm>
            <a:prstGeom prst="rect">
              <a:avLst/>
            </a:prstGeom>
            <a:solidFill>
              <a:srgbClr val="F17C3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3" name="Content Placeholder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18" t="28850" r="45833" b="26687"/>
          <a:stretch/>
        </p:blipFill>
        <p:spPr>
          <a:xfrm>
            <a:off x="1139273" y="1900003"/>
            <a:ext cx="2544748" cy="1181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607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010101"/>
        </a:solidFill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3655</TotalTime>
  <Words>417</Words>
  <Application>Microsoft Macintosh PowerPoint</Application>
  <PresentationFormat>On-screen Show (4:3)</PresentationFormat>
  <Paragraphs>124</Paragraphs>
  <Slides>19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Calibri</vt:lpstr>
      <vt:lpstr>Calibri Light</vt:lpstr>
      <vt:lpstr>Helvetica Neue</vt:lpstr>
      <vt:lpstr>Times New Roman</vt:lpstr>
      <vt:lpstr>Wingdings</vt:lpstr>
      <vt:lpstr>Arial</vt:lpstr>
      <vt:lpstr>Office Theme</vt:lpstr>
      <vt:lpstr>GNU Radio Workshop</vt:lpstr>
      <vt:lpstr>Master Plan</vt:lpstr>
      <vt:lpstr>Material is Online</vt:lpstr>
      <vt:lpstr>About Us: Marcus Müller</vt:lpstr>
      <vt:lpstr>About Us: Bastian Bloessl</vt:lpstr>
      <vt:lpstr>GNU Radio is…</vt:lpstr>
      <vt:lpstr>Basic Concept: Flow Graph</vt:lpstr>
      <vt:lpstr>Basic Concept: Block</vt:lpstr>
      <vt:lpstr>Data Streams</vt:lpstr>
      <vt:lpstr>GNU Radio Companion</vt:lpstr>
      <vt:lpstr>GUI Output and Instrumentation</vt:lpstr>
      <vt:lpstr>GQRX - a GNU Radio Application</vt:lpstr>
      <vt:lpstr>Out Of Tree Modules</vt:lpstr>
      <vt:lpstr>GNU Radio is an Ecosystem</vt:lpstr>
      <vt:lpstr>GNU Radio is used by</vt:lpstr>
      <vt:lpstr>GNU Radio is used for</vt:lpstr>
      <vt:lpstr>Installing GNU Radio</vt:lpstr>
      <vt:lpstr>Learn // Discuss // Connect</vt:lpstr>
      <vt:lpstr>GNU Radio Workshop</vt:lpstr>
    </vt:vector>
  </TitlesOfParts>
  <Company/>
  <LinksUpToDate>false</LinksUpToDate>
  <SharedDoc>false</SharedDoc>
  <HyperlinksChanged>false</HyperlinksChanged>
  <AppVersion>15.0022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IEEE 802.11p Device Fingerprinting</dc:title>
  <dc:creator>Bastian Bloessl</dc:creator>
  <cp:lastModifiedBy>Bastian Bloessl</cp:lastModifiedBy>
  <cp:revision>271</cp:revision>
  <dcterms:created xsi:type="dcterms:W3CDTF">2016-12-29T13:52:06Z</dcterms:created>
  <dcterms:modified xsi:type="dcterms:W3CDTF">2017-07-14T08:57:55Z</dcterms:modified>
</cp:coreProperties>
</file>